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77" r:id="rId3"/>
    <p:sldId id="282" r:id="rId4"/>
    <p:sldId id="283" r:id="rId5"/>
    <p:sldId id="285" r:id="rId6"/>
    <p:sldId id="288" r:id="rId7"/>
    <p:sldId id="295" r:id="rId8"/>
    <p:sldId id="296" r:id="rId9"/>
    <p:sldId id="29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30086"/>
    <a:srgbClr val="6600CC"/>
    <a:srgbClr val="99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243" autoAdjust="0"/>
  </p:normalViewPr>
  <p:slideViewPr>
    <p:cSldViewPr>
      <p:cViewPr>
        <p:scale>
          <a:sx n="66" d="100"/>
          <a:sy n="66" d="100"/>
        </p:scale>
        <p:origin x="-2934" y="-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70D58-E482-413F-9463-47C756A4C668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E0C97-CB29-4B3D-B2B3-296EBED0F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679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52443" y="2378189"/>
            <a:ext cx="9144000" cy="258532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6600CC"/>
                  </a:solidFill>
                  <a:prstDash val="solid"/>
                </a:ln>
                <a:solidFill>
                  <a:srgbClr val="FFFFFF"/>
                </a:solidFill>
                <a:effectLst>
                  <a:glow rad="1016000">
                    <a:srgbClr val="630086">
                      <a:alpha val="42745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Кафедра </a:t>
            </a:r>
            <a:endParaRPr lang="ru-RU" sz="5400" dirty="0" smtClean="0">
              <a:ln w="18415" cmpd="sng">
                <a:solidFill>
                  <a:srgbClr val="6600CC"/>
                </a:solidFill>
                <a:prstDash val="solid"/>
              </a:ln>
              <a:solidFill>
                <a:srgbClr val="FFFFFF"/>
              </a:solidFill>
              <a:effectLst>
                <a:glow rad="1016000">
                  <a:srgbClr val="630086">
                    <a:alpha val="42745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6600CC"/>
                  </a:solidFill>
                  <a:prstDash val="solid"/>
                </a:ln>
                <a:solidFill>
                  <a:srgbClr val="FFFFFF"/>
                </a:solidFill>
                <a:effectLst>
                  <a:glow rad="1016000">
                    <a:srgbClr val="630086">
                      <a:alpha val="42745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д</a:t>
            </a:r>
            <a:r>
              <a:rPr lang="ru-RU" sz="5400" dirty="0" smtClean="0">
                <a:ln w="18415" cmpd="sng">
                  <a:solidFill>
                    <a:srgbClr val="6600CC"/>
                  </a:solidFill>
                  <a:prstDash val="solid"/>
                </a:ln>
                <a:solidFill>
                  <a:srgbClr val="FFFFFF"/>
                </a:solidFill>
                <a:effectLst>
                  <a:glow rad="1016000">
                    <a:srgbClr val="630086">
                      <a:alpha val="42745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ополнительного образования</a:t>
            </a:r>
            <a:endParaRPr lang="ru-RU" sz="5400" dirty="0">
              <a:ln w="18415" cmpd="sng">
                <a:solidFill>
                  <a:srgbClr val="6600CC"/>
                </a:solidFill>
                <a:prstDash val="solid"/>
              </a:ln>
              <a:solidFill>
                <a:srgbClr val="FFFFFF"/>
              </a:solidFill>
              <a:effectLst>
                <a:glow rad="1016000">
                  <a:srgbClr val="630086">
                    <a:alpha val="42745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C:\Documents and Settings\stud_fape\Рабочий стол\ПРЕЗЕНТАЦИИ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462"/>
            <a:ext cx="9028430" cy="1133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0389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2389"/>
            <a:ext cx="9144000" cy="120032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rgbClr val="6600CC"/>
                  </a:solidFill>
                  <a:prstDash val="solid"/>
                </a:ln>
                <a:solidFill>
                  <a:srgbClr val="FFFFFF"/>
                </a:solidFill>
                <a:effectLst>
                  <a:glow rad="1016000">
                    <a:srgbClr val="630086">
                      <a:alpha val="42745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Кафедра </a:t>
            </a:r>
            <a:r>
              <a:rPr lang="ru-RU" sz="3600" dirty="0" smtClean="0">
                <a:ln w="18415" cmpd="sng">
                  <a:solidFill>
                    <a:srgbClr val="6600CC"/>
                  </a:solidFill>
                  <a:prstDash val="solid"/>
                </a:ln>
                <a:solidFill>
                  <a:srgbClr val="FFFFFF"/>
                </a:solidFill>
                <a:effectLst>
                  <a:glow rad="1016000">
                    <a:srgbClr val="630086">
                      <a:alpha val="42745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дополнительного образования</a:t>
            </a:r>
            <a:endParaRPr lang="ru-RU" sz="3600" dirty="0">
              <a:ln w="18415" cmpd="sng">
                <a:solidFill>
                  <a:srgbClr val="6600CC"/>
                </a:solidFill>
                <a:prstDash val="solid"/>
              </a:ln>
              <a:solidFill>
                <a:srgbClr val="FFFFFF"/>
              </a:solidFill>
              <a:effectLst>
                <a:glow rad="1016000">
                  <a:srgbClr val="630086">
                    <a:alpha val="42745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3" descr="C:\Documents and Settings\stud_fape\Рабочий стол\ПРЕЗЕНТАЦИИ\CTJO1cLiuW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83" y="5733256"/>
            <a:ext cx="1183529" cy="11526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5053" y="1591637"/>
            <a:ext cx="815956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55576" y="2441505"/>
            <a:ext cx="7887522" cy="892552"/>
            <a:chOff x="755576" y="2202249"/>
            <a:chExt cx="7887522" cy="892552"/>
          </a:xfrm>
        </p:grpSpPr>
        <p:sp>
          <p:nvSpPr>
            <p:cNvPr id="13" name="Стрелка вправо 12"/>
            <p:cNvSpPr/>
            <p:nvPr/>
          </p:nvSpPr>
          <p:spPr>
            <a:xfrm>
              <a:off x="755576" y="2460406"/>
              <a:ext cx="706437" cy="376237"/>
            </a:xfrm>
            <a:prstGeom prst="rightArrow">
              <a:avLst/>
            </a:prstGeom>
            <a:solidFill>
              <a:srgbClr val="63008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14306" y="2202249"/>
              <a:ext cx="7128792" cy="892552"/>
            </a:xfrm>
            <a:prstGeom prst="rect">
              <a:avLst/>
            </a:prstGeom>
            <a:solidFill>
              <a:srgbClr val="630086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44.03.01 Педагогическое образование. Педагог дополнительного образования</a:t>
              </a:r>
              <a:endPara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11168" y="4762931"/>
            <a:ext cx="8031929" cy="892552"/>
            <a:chOff x="755576" y="2110248"/>
            <a:chExt cx="7910248" cy="892552"/>
          </a:xfrm>
        </p:grpSpPr>
        <p:sp>
          <p:nvSpPr>
            <p:cNvPr id="17" name="Стрелка вправо 16"/>
            <p:cNvSpPr/>
            <p:nvPr/>
          </p:nvSpPr>
          <p:spPr>
            <a:xfrm>
              <a:off x="755576" y="2439581"/>
              <a:ext cx="706437" cy="376237"/>
            </a:xfrm>
            <a:prstGeom prst="rightArrow">
              <a:avLst/>
            </a:prstGeom>
            <a:solidFill>
              <a:srgbClr val="63008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37032" y="2110248"/>
              <a:ext cx="7128792" cy="892552"/>
            </a:xfrm>
            <a:prstGeom prst="rect">
              <a:avLst/>
            </a:prstGeom>
            <a:solidFill>
              <a:srgbClr val="630086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44.04.01 Педагогическое образование. Педагогика дополнительного образования</a:t>
              </a:r>
              <a:endPara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5053" y="3743454"/>
            <a:ext cx="817804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Магистратура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078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4745" y="260648"/>
            <a:ext cx="8251712" cy="4154984"/>
          </a:xfrm>
          <a:prstGeom prst="rect">
            <a:avLst/>
          </a:prstGeom>
          <a:solidFill>
            <a:srgbClr val="630086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Дополнительное образование детей и взрослых направлено </a:t>
            </a:r>
            <a:r>
              <a:rPr lang="ru-RU" sz="2400" i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на: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 развитие творческих способностей детей и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взрослых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удовлетворение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их индивидуальных потребностей в интеллектуальном, нравственном и физическом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совершенствовании, профессиональную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ориентацию и дальнейшую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социализацию,  выявление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 поддержку детей, проявивших способности.</a:t>
            </a:r>
          </a:p>
        </p:txBody>
      </p:sp>
      <p:pic>
        <p:nvPicPr>
          <p:cNvPr id="6" name="Picture 3" descr="C:\Documents and Settings\stud_fape\Рабочий стол\ПРЕЗЕНТАЦИИ\CTJO1cLiuW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975" y="5732703"/>
            <a:ext cx="1183529" cy="11526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17" y="4581128"/>
            <a:ext cx="2925763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04891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439"/>
            <a:ext cx="9144000" cy="120032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rgbClr val="6600CC"/>
                  </a:solidFill>
                  <a:prstDash val="solid"/>
                </a:ln>
                <a:solidFill>
                  <a:srgbClr val="FFFFFF"/>
                </a:solidFill>
                <a:effectLst>
                  <a:glow rad="1016000">
                    <a:srgbClr val="630086">
                      <a:alpha val="42745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Кафедра </a:t>
            </a:r>
            <a:r>
              <a:rPr lang="ru-RU" sz="3600" dirty="0" smtClean="0">
                <a:ln w="18415" cmpd="sng">
                  <a:solidFill>
                    <a:srgbClr val="6600CC"/>
                  </a:solidFill>
                  <a:prstDash val="solid"/>
                </a:ln>
                <a:solidFill>
                  <a:srgbClr val="FFFFFF"/>
                </a:solidFill>
                <a:effectLst>
                  <a:glow rad="1016000">
                    <a:srgbClr val="630086">
                      <a:alpha val="42745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дополнительного образования</a:t>
            </a:r>
            <a:endParaRPr lang="ru-RU" sz="3600" dirty="0">
              <a:ln w="18415" cmpd="sng">
                <a:solidFill>
                  <a:srgbClr val="6600CC"/>
                </a:solidFill>
                <a:prstDash val="solid"/>
              </a:ln>
              <a:solidFill>
                <a:srgbClr val="FFFFFF"/>
              </a:solidFill>
              <a:effectLst>
                <a:glow rad="1016000">
                  <a:srgbClr val="630086">
                    <a:alpha val="42745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7729" y="4913062"/>
            <a:ext cx="2612636" cy="1180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Кириченко А.В.</a:t>
            </a:r>
          </a:p>
          <a:p>
            <a:r>
              <a:rPr lang="ru-RU" alt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и.о</a:t>
            </a: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заведующего кафедрой, </a:t>
            </a:r>
            <a:r>
              <a:rPr lang="ru-RU" alt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к.пед.н</a:t>
            </a: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3" descr="C:\Documents and Settings\stud_fape\Рабочий стол\ПРЕЗЕНТАЦИИ\CTJO1cLiuW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832" y="5627838"/>
            <a:ext cx="1183529" cy="11526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500429" y="4846852"/>
            <a:ext cx="2559005" cy="958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Шелепова</a:t>
            </a: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С.В.</a:t>
            </a:r>
          </a:p>
          <a:p>
            <a:r>
              <a:rPr lang="ru-RU" alt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т.преподаватель</a:t>
            </a:r>
            <a:endParaRPr lang="ru-RU" altLang="ru-R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83" r="6383"/>
          <a:stretch>
            <a:fillRect/>
          </a:stretch>
        </p:blipFill>
        <p:spPr>
          <a:xfrm>
            <a:off x="214282" y="1428736"/>
            <a:ext cx="3000396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1428736"/>
            <a:ext cx="2786082" cy="30963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15140" y="4913062"/>
            <a:ext cx="228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Лазурченко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Е.К.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ассистент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ДОННУ\ПРЕЗЕНТАЦИИ\фото на презентацию\Лазурченко.jpg"/>
          <p:cNvPicPr>
            <a:picLocks noChangeAspect="1" noChangeArrowheads="1"/>
          </p:cNvPicPr>
          <p:nvPr/>
        </p:nvPicPr>
        <p:blipFill>
          <a:blip r:embed="rId6" cstate="print"/>
          <a:srcRect t="7889" b="16603"/>
          <a:stretch>
            <a:fillRect/>
          </a:stretch>
        </p:blipFill>
        <p:spPr bwMode="auto">
          <a:xfrm>
            <a:off x="6572264" y="1428736"/>
            <a:ext cx="2286016" cy="3091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0316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Documents and Settings\stud_fape\Рабочий стол\ПРЕЗЕНТАЦИИ\CTJO1cLiuW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832" y="5627838"/>
            <a:ext cx="1183529" cy="11526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9074" y="116632"/>
            <a:ext cx="8785852" cy="3816424"/>
          </a:xfrm>
          <a:prstGeom prst="rect">
            <a:avLst/>
          </a:prstGeom>
          <a:solidFill>
            <a:srgbClr val="6600CC">
              <a:alpha val="69804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0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Педагог дополнительного образования – не просто должность, не просто звание.</a:t>
            </a:r>
            <a:endParaRPr lang="ru-RU" sz="1800" dirty="0">
              <a:solidFill>
                <a:schemeClr val="bg1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marL="38100" marR="381000"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Это сердце большое и </a:t>
            </a: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чистое, </a:t>
            </a:r>
            <a:r>
              <a:rPr lang="ru-RU" sz="1800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и улыбка как солнце лучистая. Это руки тёплые, </a:t>
            </a: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добрые, </a:t>
            </a:r>
            <a:r>
              <a:rPr lang="ru-RU" sz="1800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и всегда настроение бодрое. Это забота о наших детишках, </a:t>
            </a: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чтобы </a:t>
            </a:r>
            <a:r>
              <a:rPr lang="ru-RU" sz="1800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жизнь изучали не только по книжкам, чтобы умели петь, танцевать, вязать и готовить, лепить, вышивать, чтобы и в технике разбирались, в спорте успехов больших добивались, чтобы с природой крепко дружили, чтоб свою Родину нежно любили!</a:t>
            </a:r>
            <a:endParaRPr lang="ru-RU" sz="1800" dirty="0">
              <a:solidFill>
                <a:schemeClr val="bg1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marL="38100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Сил не жалея, работают с вами, чтоб стали со временем вы мастерами, чтоб ваши таланты раскрыться могли, чтоб вы на земле своё счастье нашли!</a:t>
            </a:r>
            <a:endParaRPr lang="ru-RU" sz="1800" dirty="0">
              <a:solidFill>
                <a:schemeClr val="bg1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7292"/>
            <a:ext cx="3156402" cy="239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55866"/>
            <a:ext cx="3467019" cy="238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4845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260648"/>
            <a:ext cx="8363272" cy="6408712"/>
          </a:xfrm>
        </p:spPr>
        <p:txBody>
          <a:bodyPr>
            <a:normAutofit lnSpcReduction="10000"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i="1" dirty="0">
                <a:solidFill>
                  <a:srgbClr val="B4222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Дополнительное образование детей и взрослых направлено на: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формирование и развитие творческих способностей детей и 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взрослых</a:t>
            </a:r>
            <a:endParaRPr lang="ru-RU" sz="2400" dirty="0">
              <a:solidFill>
                <a:schemeClr val="bg1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удовлетворение их индивидуальных потребностей в интеллектуальном, нравственном и физическом совершенствовании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bg1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формирование культуры здорового и безопасного образа 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жизни</a:t>
            </a:r>
            <a:endParaRPr lang="ru-RU" sz="2400" dirty="0">
              <a:solidFill>
                <a:schemeClr val="bg1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укрепление 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здоровья</a:t>
            </a:r>
            <a:endParaRPr lang="ru-RU" sz="2400" dirty="0">
              <a:solidFill>
                <a:schemeClr val="bg1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организацию </a:t>
            </a:r>
            <a:r>
              <a:rPr lang="ru-RU" sz="2400" dirty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свободного 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времени</a:t>
            </a:r>
            <a:endParaRPr lang="ru-RU" sz="2400" dirty="0">
              <a:solidFill>
                <a:schemeClr val="bg1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обеспечивает их адаптацию к жизни в 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обществе</a:t>
            </a:r>
            <a:endParaRPr lang="ru-RU" sz="2400" dirty="0">
              <a:solidFill>
                <a:schemeClr val="bg1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профессиональную ориентацию и дальнейшую 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социализацию</a:t>
            </a:r>
            <a:endParaRPr lang="ru-RU" sz="2400" dirty="0">
              <a:solidFill>
                <a:schemeClr val="bg1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выявление и поддержку детей, проявивших способности.</a:t>
            </a:r>
            <a:endParaRPr lang="ru-RU" sz="2400" b="1" dirty="0">
              <a:solidFill>
                <a:schemeClr val="bg1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8853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6600CC"/>
                  </a:solidFill>
                  <a:prstDash val="solid"/>
                </a:ln>
                <a:solidFill>
                  <a:srgbClr val="FFFFFF"/>
                </a:solidFill>
                <a:effectLst>
                  <a:glow rad="1016000">
                    <a:srgbClr val="630086">
                      <a:alpha val="42745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ln w="18415" cmpd="sng">
                  <a:solidFill>
                    <a:srgbClr val="6600CC"/>
                  </a:solidFill>
                  <a:prstDash val="solid"/>
                </a:ln>
                <a:solidFill>
                  <a:srgbClr val="FFFFFF"/>
                </a:solidFill>
                <a:effectLst>
                  <a:glow rad="1016000">
                    <a:srgbClr val="630086">
                      <a:alpha val="42745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 smtClean="0">
                <a:ln w="18415" cmpd="sng">
                  <a:solidFill>
                    <a:srgbClr val="6600CC"/>
                  </a:solidFill>
                  <a:prstDash val="solid"/>
                </a:ln>
                <a:solidFill>
                  <a:srgbClr val="FFFFFF"/>
                </a:solidFill>
                <a:effectLst>
                  <a:glow rad="1016000">
                    <a:srgbClr val="630086">
                      <a:alpha val="42745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Кафедра </a:t>
            </a:r>
            <a:r>
              <a:rPr lang="ru-RU" sz="3200" dirty="0">
                <a:ln w="18415" cmpd="sng">
                  <a:solidFill>
                    <a:srgbClr val="6600CC"/>
                  </a:solidFill>
                  <a:prstDash val="solid"/>
                </a:ln>
                <a:solidFill>
                  <a:srgbClr val="FFFFFF"/>
                </a:solidFill>
                <a:effectLst>
                  <a:glow rad="1016000">
                    <a:srgbClr val="630086">
                      <a:alpha val="42745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дополнительного образования</a:t>
            </a:r>
            <a:br>
              <a:rPr lang="ru-RU" sz="3200" dirty="0">
                <a:ln w="18415" cmpd="sng">
                  <a:solidFill>
                    <a:srgbClr val="6600CC"/>
                  </a:solidFill>
                  <a:prstDash val="solid"/>
                </a:ln>
                <a:solidFill>
                  <a:srgbClr val="FFFFFF"/>
                </a:solidFill>
                <a:effectLst>
                  <a:glow rad="1016000">
                    <a:srgbClr val="630086">
                      <a:alpha val="42745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ru-RU" sz="2000" b="1" i="1" dirty="0">
                <a:solidFill>
                  <a:srgbClr val="B42222"/>
                </a:solidFill>
                <a:latin typeface="Arial Black" pitchFamily="34" charset="0"/>
                <a:cs typeface="Times New Roman" panose="02020603050405020304" pitchFamily="18" charset="0"/>
              </a:rPr>
              <a:t>Система профессионального образования 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обучающихся кафедры дополнительного образования университета </a:t>
            </a:r>
            <a:r>
              <a:rPr lang="ru-RU" sz="2000" b="1" i="1" dirty="0">
                <a:solidFill>
                  <a:srgbClr val="8A1A1A"/>
                </a:solidFill>
                <a:latin typeface="Arial Black" pitchFamily="34" charset="0"/>
                <a:cs typeface="Times New Roman" panose="02020603050405020304" pitchFamily="18" charset="0"/>
              </a:rPr>
              <a:t>предоставляет возможность</a:t>
            </a:r>
            <a:r>
              <a:rPr lang="ru-RU" sz="2000" dirty="0">
                <a:solidFill>
                  <a:srgbClr val="8A1A1A"/>
                </a:solidFill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выпускникам заниматься :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художественным и техническим творчеством, 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туристско-краеведческой и эколого-биологической работой, 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спортом и исследовательской деятельностью – в соответствии со своими желаниями, интересами и способностями 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72" y="1052737"/>
            <a:ext cx="418081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88024" y="3861048"/>
            <a:ext cx="4104456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2000" dirty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Обучение осуществляется на лучших педагогических площадках с учетом современных достижений и возможностей центров дополнительного образования Донецкой Народной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  <a:cs typeface="Times New Roman" panose="02020603050405020304" pitchFamily="18" charset="0"/>
              </a:rPr>
              <a:t>Республики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262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uk-UA" sz="2400" b="1" kern="0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uk-UA" sz="2400" b="1" kern="0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uk-UA" sz="2400" b="1" kern="0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uk-UA" sz="2400" b="1" kern="0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uk-UA" sz="3100" b="1" kern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СТРУКТУРНЫЕ </a:t>
            </a:r>
            <a:r>
              <a:rPr lang="uk-UA" sz="3100" b="1" kern="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ПОДРАЗДЕЛЕНИЯ </a:t>
            </a:r>
            <a:r>
              <a:rPr lang="uk-UA" sz="3100" b="1" kern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КАФЕДРЫ ДОПОЛНИТЕЛЬНОГО ОБРАЗОВАНИЯ</a:t>
            </a:r>
            <a:r>
              <a:rPr lang="ru-RU" sz="3100" b="1" kern="0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100" b="1" kern="0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ru-RU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474913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437112"/>
            <a:ext cx="2425700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24744"/>
            <a:ext cx="2309813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437112"/>
            <a:ext cx="2736304" cy="1944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Arial Black" pitchFamily="34" charset="0"/>
                <a:cs typeface="Times New Roman" panose="02020603050405020304" pitchFamily="18" charset="0"/>
              </a:rPr>
              <a:t>2. </a:t>
            </a:r>
            <a:r>
              <a:rPr lang="ru-RU" sz="1200" dirty="0">
                <a:solidFill>
                  <a:prstClr val="black"/>
                </a:solidFill>
                <a:latin typeface="Arial Black" pitchFamily="34" charset="0"/>
                <a:cs typeface="Times New Roman" panose="02020603050405020304" pitchFamily="18" charset="0"/>
              </a:rPr>
              <a:t>организации творческих выставок, конференций, круглых столов с членами творческих клубов и выпускниками школ с целью </a:t>
            </a:r>
            <a:r>
              <a:rPr lang="ru-RU" sz="1200" dirty="0" err="1">
                <a:solidFill>
                  <a:prstClr val="black"/>
                </a:solidFill>
                <a:latin typeface="Arial Black" pitchFamily="34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1200" dirty="0">
                <a:solidFill>
                  <a:prstClr val="black"/>
                </a:solidFill>
                <a:latin typeface="Arial Black" pitchFamily="34" charset="0"/>
                <a:cs typeface="Times New Roman" panose="02020603050405020304" pitchFamily="18" charset="0"/>
              </a:rPr>
              <a:t>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24744"/>
            <a:ext cx="2952328" cy="30781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u="sng" dirty="0">
                <a:solidFill>
                  <a:srgbClr val="8A1A1A"/>
                </a:solidFill>
                <a:latin typeface="Arial Black" pitchFamily="34" charset="0"/>
                <a:cs typeface="Times New Roman" panose="02020603050405020304" pitchFamily="18" charset="0"/>
              </a:rPr>
              <a:t>Учебно-методический </a:t>
            </a:r>
            <a:r>
              <a:rPr lang="ru-RU" sz="1200" b="1" i="1" u="sng" dirty="0" smtClean="0">
                <a:solidFill>
                  <a:srgbClr val="8A1A1A"/>
                </a:solidFill>
                <a:latin typeface="Arial Black" pitchFamily="34" charset="0"/>
                <a:cs typeface="Times New Roman" panose="02020603050405020304" pitchFamily="18" charset="0"/>
              </a:rPr>
              <a:t>центр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u="sng" dirty="0" smtClean="0">
                <a:solidFill>
                  <a:srgbClr val="333333"/>
                </a:solidFill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 </a:t>
            </a:r>
            <a:r>
              <a:rPr lang="ru-RU" sz="1200" b="1" i="1" u="sng" dirty="0">
                <a:solidFill>
                  <a:srgbClr val="333333"/>
                </a:solidFill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333333"/>
                </a:solidFill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solidFill>
                  <a:srgbClr val="333333"/>
                </a:solidFill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.обеспечения учебного процесса студентов специальности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C00000"/>
                </a:solidFill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44.03.01 Педагогическое образование (профиль: Педагог дополнительного образования)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333333"/>
                </a:solidFill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целью повышения качества обучения и ориентированности студентов на практическую деятельность в сфере дополнительного </a:t>
            </a:r>
            <a:r>
              <a:rPr lang="ru-RU" sz="1200" dirty="0" smtClean="0">
                <a:solidFill>
                  <a:srgbClr val="333333"/>
                </a:solidFill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200" b="1" i="1" u="sng" dirty="0">
              <a:solidFill>
                <a:srgbClr val="8A1A1A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4263802"/>
            <a:ext cx="2880320" cy="21175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Arial Black" pitchFamily="34" charset="0"/>
                <a:cs typeface="Times New Roman" panose="02020603050405020304" pitchFamily="18" charset="0"/>
              </a:rPr>
              <a:t>3. </a:t>
            </a:r>
            <a:r>
              <a:rPr lang="ru-RU" sz="1200" dirty="0">
                <a:solidFill>
                  <a:prstClr val="black"/>
                </a:solidFill>
                <a:latin typeface="Arial Black" pitchFamily="34" charset="0"/>
                <a:cs typeface="Times New Roman" panose="02020603050405020304" pitchFamily="18" charset="0"/>
              </a:rPr>
              <a:t>сотворчества педагогов и обучающихся в поиске инноваций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Arial Black" pitchFamily="34" charset="0"/>
                <a:cs typeface="Times New Roman" panose="02020603050405020304" pitchFamily="18" charset="0"/>
              </a:rPr>
              <a:t>4.  </a:t>
            </a:r>
            <a:r>
              <a:rPr lang="ru-RU" sz="1200" dirty="0">
                <a:solidFill>
                  <a:prstClr val="black"/>
                </a:solidFill>
                <a:latin typeface="Arial Black" pitchFamily="34" charset="0"/>
                <a:cs typeface="Times New Roman" panose="02020603050405020304" pitchFamily="18" charset="0"/>
              </a:rPr>
              <a:t>формирования у студентов творческо-трудовых профессиональных знаний, умений и навыков, и объединения преподавателей и обучающихся</a:t>
            </a:r>
          </a:p>
        </p:txBody>
      </p:sp>
    </p:spTree>
    <p:extLst>
      <p:ext uri="{BB962C8B-B14F-4D97-AF65-F5344CB8AC3E}">
        <p14:creationId xmlns="" xmlns:p14="http://schemas.microsoft.com/office/powerpoint/2010/main" val="3656299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322" y="2047236"/>
            <a:ext cx="8676456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n w="28575" cmpd="sng">
                  <a:solidFill>
                    <a:srgbClr val="99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КОНТАКТНАЯ ИНФОРМАЦИЯ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b="1" dirty="0">
                <a:ln w="19050" cmpd="sng">
                  <a:solidFill>
                    <a:srgbClr val="99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Электронная почта:</a:t>
            </a:r>
            <a:r>
              <a:rPr lang="ru-RU" sz="2800" b="1" dirty="0">
                <a:ln w="190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n w="190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f.do@donnu.ru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0" cmpd="sng">
                  <a:solidFill>
                    <a:srgbClr val="99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Адрес</a:t>
            </a:r>
            <a:r>
              <a:rPr lang="ru-RU" sz="2800" b="1" dirty="0">
                <a:ln w="19050" cmpd="sng">
                  <a:solidFill>
                    <a:srgbClr val="99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r>
              <a:rPr lang="ru-RU" sz="2800" dirty="0">
                <a:ln w="19050" cmpd="sng">
                  <a:solidFill>
                    <a:srgbClr val="99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n w="19050" cmpd="sng">
                  <a:solidFill>
                    <a:srgbClr val="99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Донецк,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улица Щорса, 17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209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416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Кафедра дополнительного образования </vt:lpstr>
      <vt:lpstr>  СТРУКТУРНЫЕ ПОДРАЗДЕЛЕНИЯ КАФЕДРЫ ДОПОЛНИТЕЛЬНОГО ОБРАЗОВАНИЯ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Яцнко</dc:creator>
  <cp:lastModifiedBy>user</cp:lastModifiedBy>
  <cp:revision>70</cp:revision>
  <dcterms:modified xsi:type="dcterms:W3CDTF">2021-12-04T18:17:48Z</dcterms:modified>
</cp:coreProperties>
</file>