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85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46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7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3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4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B7573B-2AC2-4BC8-914F-D760E1746B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1900B0-9EA2-4D3B-84B1-7ADA87C41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56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73E4B1-1F4B-8E5D-11D3-13B608C43621}"/>
              </a:ext>
            </a:extLst>
          </p:cNvPr>
          <p:cNvSpPr/>
          <p:nvPr/>
        </p:nvSpPr>
        <p:spPr>
          <a:xfrm>
            <a:off x="3165476" y="363913"/>
            <a:ext cx="8321674" cy="229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ГОУ ВПО «Донецкий государственный университет»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Физико-технический факультет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CBA1B68-9D9F-028C-9446-0D5BA1B3AF80}"/>
              </a:ext>
            </a:extLst>
          </p:cNvPr>
          <p:cNvSpPr txBox="1">
            <a:spLocks/>
          </p:cNvSpPr>
          <p:nvPr/>
        </p:nvSpPr>
        <p:spPr>
          <a:xfrm>
            <a:off x="3355976" y="3174206"/>
            <a:ext cx="7254875" cy="3141287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b="1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Кафедра общей и теоретической физики</a:t>
            </a:r>
          </a:p>
        </p:txBody>
      </p:sp>
      <p:pic>
        <p:nvPicPr>
          <p:cNvPr id="44037" name="Рисунок 9">
            <a:extLst>
              <a:ext uri="{FF2B5EF4-FFF2-40B4-BE49-F238E27FC236}">
                <a16:creationId xmlns:a16="http://schemas.microsoft.com/office/drawing/2014/main" xmlns="" id="{8822F512-9D19-66DB-A4B7-70DE2DBA1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40957"/>
            <a:ext cx="1978818" cy="19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F7FEB0-A713-AC52-3783-BE3641932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76200"/>
            <a:ext cx="3427550" cy="3429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07C6D0-30B1-720D-CA8F-86B2045F7BA6}"/>
              </a:ext>
            </a:extLst>
          </p:cNvPr>
          <p:cNvSpPr/>
          <p:nvPr/>
        </p:nvSpPr>
        <p:spPr>
          <a:xfrm>
            <a:off x="200145" y="1607510"/>
            <a:ext cx="34574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Бакалавриат: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D90227-44BF-3A9E-8B33-898B9924419A}"/>
              </a:ext>
            </a:extLst>
          </p:cNvPr>
          <p:cNvSpPr/>
          <p:nvPr/>
        </p:nvSpPr>
        <p:spPr>
          <a:xfrm>
            <a:off x="1602645" y="117231"/>
            <a:ext cx="936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Направления подготовки: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A24FC26-E5CF-D1D8-B049-7B29DD07719C}"/>
              </a:ext>
            </a:extLst>
          </p:cNvPr>
          <p:cNvSpPr/>
          <p:nvPr/>
        </p:nvSpPr>
        <p:spPr>
          <a:xfrm>
            <a:off x="458052" y="2518255"/>
            <a:ext cx="1108917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- 03.03.02  «Физика», профиль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«Фотоника»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8EEA11-DB29-9B78-5C97-271660FF9D8E}"/>
              </a:ext>
            </a:extLst>
          </p:cNvPr>
          <p:cNvSpPr/>
          <p:nvPr/>
        </p:nvSpPr>
        <p:spPr>
          <a:xfrm>
            <a:off x="458051" y="3429000"/>
            <a:ext cx="1005754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- 44.03.05  «Педагогическое образование»            			(с двумя профилями подготовки) 			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«Физика и информатика»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F0C4794-B830-761E-8627-2906E453462A}"/>
              </a:ext>
            </a:extLst>
          </p:cNvPr>
          <p:cNvSpPr/>
          <p:nvPr/>
        </p:nvSpPr>
        <p:spPr>
          <a:xfrm>
            <a:off x="458051" y="5250490"/>
            <a:ext cx="92139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- Возможность продолжать обучение в магистратуре!</a:t>
            </a:r>
          </a:p>
        </p:txBody>
      </p:sp>
    </p:spTree>
    <p:extLst>
      <p:ext uri="{BB962C8B-B14F-4D97-AF65-F5344CB8AC3E}">
        <p14:creationId xmlns:p14="http://schemas.microsoft.com/office/powerpoint/2010/main" val="2358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3BD042-E8BB-422F-4149-BC3DB388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83" y="2592636"/>
            <a:ext cx="5495975" cy="37799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8D47F6-4382-2140-18D3-B3AF0678CE6C}"/>
              </a:ext>
            </a:extLst>
          </p:cNvPr>
          <p:cNvSpPr/>
          <p:nvPr/>
        </p:nvSpPr>
        <p:spPr>
          <a:xfrm>
            <a:off x="4070445" y="164123"/>
            <a:ext cx="4051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ФОТОНИКА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016A2D-79B3-61CB-6B93-D9C3762DD143}"/>
              </a:ext>
            </a:extLst>
          </p:cNvPr>
          <p:cNvSpPr txBox="1"/>
          <p:nvPr/>
        </p:nvSpPr>
        <p:spPr>
          <a:xfrm>
            <a:off x="319454" y="1022976"/>
            <a:ext cx="11767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solidFill>
                  <a:schemeClr val="bg1"/>
                </a:solidFill>
                <a:effectLst/>
                <a:latin typeface="-apple-system"/>
              </a:rPr>
              <a:t>Фотоника — одна из самых перспективных высокотехнологичных сфер, объединяющая оптику, лазерные технологии, квантовые вычисления и телекоммуникации. </a:t>
            </a:r>
            <a:endParaRPr lang="en-US" sz="320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6ABB9C-4472-748E-58B7-F7E6EF5A4EBB}"/>
              </a:ext>
            </a:extLst>
          </p:cNvPr>
          <p:cNvSpPr txBox="1"/>
          <p:nvPr/>
        </p:nvSpPr>
        <p:spPr>
          <a:xfrm>
            <a:off x="202223" y="2869702"/>
            <a:ext cx="61018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F0502020204030204" pitchFamily="34" charset="-52"/>
              </a:rPr>
              <a:t>Ф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F0502020204030204" pitchFamily="34" charset="-52"/>
              </a:rPr>
              <a:t>отоника</a:t>
            </a:r>
            <a:r>
              <a:rPr lang="ru-RU" b="0" i="0" dirty="0">
                <a:effectLst/>
                <a:latin typeface="PT Sans" panose="020F0502020204030204" pitchFamily="34" charset="-52"/>
              </a:rPr>
              <a:t>, наука о манипуляции светом, которая уже активно дополняет электронику — в перспективе может её даже частично заменить. Используя фотоны вместо электронов, фотоника позволяет передавать данные быстрее, с меньшими потерями и без электромагнитных помех. Волоконно-оптические световоды уже изменили телекоммуникации, а разработки в области оптических транзисторов и интегральных схем обещают революцию в вычислительных технологиях. От высокоскоростного интернета до квантовых компьютеров — фотоника открывает новые горизонты, делая технологии быстрее, энергоэффективнее и компактнее.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2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A387B05-7754-2DDB-55D0-DC500A1EF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42" y="1071628"/>
            <a:ext cx="6400457" cy="2160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D9BBD1-81A1-8E14-AA02-A8B18365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" y="3395777"/>
            <a:ext cx="5409341" cy="3298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2A727C1-2A14-A7BD-B5E3-D97D0D0A0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43" y="3252679"/>
            <a:ext cx="6400457" cy="36053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725703-60C1-3F69-C2E0-03D529DA9689}"/>
              </a:ext>
            </a:extLst>
          </p:cNvPr>
          <p:cNvSpPr/>
          <p:nvPr/>
        </p:nvSpPr>
        <p:spPr>
          <a:xfrm>
            <a:off x="2231803" y="164123"/>
            <a:ext cx="7728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такое Фотоника?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DE79CC-D749-5EC1-7529-0416385D184F}"/>
              </a:ext>
            </a:extLst>
          </p:cNvPr>
          <p:cNvSpPr txBox="1"/>
          <p:nvPr/>
        </p:nvSpPr>
        <p:spPr>
          <a:xfrm>
            <a:off x="5955323" y="5822869"/>
            <a:ext cx="6101861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Фотоника покрывает широкий спектр оптических, электрооптических и оптоэлектронных устройств и их разнообразных применений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B347C8-68AC-B9CA-A223-B9C6D6F5D55A}"/>
              </a:ext>
            </a:extLst>
          </p:cNvPr>
          <p:cNvSpPr txBox="1"/>
          <p:nvPr/>
        </p:nvSpPr>
        <p:spPr>
          <a:xfrm>
            <a:off x="9226061" y="1023471"/>
            <a:ext cx="33088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Коренные области исследований фотоники включает волоконную и интегральную оптику в том числе нелинейную оптику физику и технологию полупроводников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B86C88-F876-77A5-9744-A17927F1A503}"/>
              </a:ext>
            </a:extLst>
          </p:cNvPr>
          <p:cNvSpPr txBox="1"/>
          <p:nvPr/>
        </p:nvSpPr>
        <p:spPr>
          <a:xfrm>
            <a:off x="381002" y="5822869"/>
            <a:ext cx="5709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теоретической базой фотоники является оптика и физика твердого тела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E92504-86A9-8AB6-9609-11BF25051740}"/>
              </a:ext>
            </a:extLst>
          </p:cNvPr>
          <p:cNvSpPr txBox="1"/>
          <p:nvPr/>
        </p:nvSpPr>
        <p:spPr>
          <a:xfrm>
            <a:off x="21383" y="1015904"/>
            <a:ext cx="6101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«Фотоника — это не просто наука, это основа технологий будущего. Уже сейчас без неё невозможно представить интернет, медицину и даже космические исследования. Если вы хотите быть на передовой, это отличный выбор».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4915440-521F-CAF6-AFF5-E330A5489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92" y="2879891"/>
            <a:ext cx="2632495" cy="19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7D26E6-E26E-BA59-4B80-788421C1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00"/>
                    </a14:imgEffect>
                    <a14:imgEffect>
                      <a14:saturation sat="2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292391-2EB8-E777-CA71-59032F0080C6}"/>
              </a:ext>
            </a:extLst>
          </p:cNvPr>
          <p:cNvSpPr txBox="1"/>
          <p:nvPr/>
        </p:nvSpPr>
        <p:spPr>
          <a:xfrm>
            <a:off x="256266" y="200834"/>
            <a:ext cx="11070102" cy="639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Bef>
                <a:spcPts val="3150"/>
              </a:spcBef>
              <a:spcAft>
                <a:spcPts val="600"/>
              </a:spcAft>
              <a:buNone/>
            </a:pPr>
            <a:r>
              <a:rPr lang="ru-RU" sz="3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Тренды профессии</a:t>
            </a:r>
          </a:p>
          <a:p>
            <a:pPr algn="l">
              <a:lnSpc>
                <a:spcPct val="50000"/>
              </a:lnSpc>
              <a:spcBef>
                <a:spcPts val="3150"/>
              </a:spcBef>
              <a:spcAft>
                <a:spcPts val="600"/>
              </a:spcAft>
              <a:buNone/>
            </a:pPr>
            <a:endParaRPr lang="ru-RU" sz="3600" b="1" i="0" dirty="0">
              <a:effectLst/>
              <a:latin typeface="-apple-system"/>
            </a:endParaRP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0" i="0" dirty="0">
                <a:effectLst/>
                <a:latin typeface="-apple-system"/>
              </a:rPr>
              <a:t>Квантовые компьютеры – фотоника ключевая технология для кубитов.</a:t>
            </a: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600" b="0" i="0" dirty="0">
              <a:effectLst/>
              <a:latin typeface="-apple-system"/>
            </a:endParaRP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0" i="0" dirty="0">
                <a:effectLst/>
                <a:latin typeface="-apple-system"/>
              </a:rPr>
              <a:t>6G-связь – оптоволокно и фотонные чипы заменят традиционные сети.</a:t>
            </a: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600" b="0" i="0" dirty="0">
              <a:effectLst/>
              <a:latin typeface="-apple-system"/>
            </a:endParaRP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0" i="0" dirty="0" err="1">
                <a:effectLst/>
                <a:latin typeface="-apple-system"/>
              </a:rPr>
              <a:t>Биофотоника</a:t>
            </a:r>
            <a:r>
              <a:rPr lang="ru-RU" sz="3600" b="0" i="0" dirty="0">
                <a:effectLst/>
                <a:latin typeface="-apple-system"/>
              </a:rPr>
              <a:t> – неинвазивная диагностика в медицине.</a:t>
            </a: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600" dirty="0">
              <a:latin typeface="-apple-system"/>
            </a:endParaRPr>
          </a:p>
          <a:p>
            <a:pPr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-apple-system"/>
              </a:rPr>
              <a:t>ИИ - </a:t>
            </a:r>
            <a:r>
              <a:rPr lang="ru-RU" sz="3200" dirty="0">
                <a:latin typeface="-apple-system"/>
              </a:rPr>
              <a:t>Фотоника для ускорения искусственного интеллекта,  прорыв в вычислениях с новыми фотонными процессорами для глубокого обучения.</a:t>
            </a:r>
          </a:p>
          <a:p>
            <a:pPr algn="l">
              <a:lnSpc>
                <a:spcPct val="50000"/>
              </a:lnSpc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3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684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A017FE-61E3-6F5D-A72D-5B1D5C82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451837-171D-469A-DEB1-30B96FACEBD2}"/>
              </a:ext>
            </a:extLst>
          </p:cNvPr>
          <p:cNvSpPr txBox="1"/>
          <p:nvPr/>
        </p:nvSpPr>
        <p:spPr>
          <a:xfrm>
            <a:off x="167054" y="530278"/>
            <a:ext cx="61018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 фотонике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профессионал, специализирующийся на изучении и применении света и оптических явлений в различных областях науки и техники. Фотоника объединяет в себе знания и методы из физики, оптики, электроники и материаловедения для разработки и создания оптических устройств, систем и технологий, используемых в различных областях, таких как коммуникации, медицина, лазерная техника, датчики, энергетика, производство и другие.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582C3E-2A3D-A02D-7608-BF166CBE2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202968"/>
            <a:ext cx="4663618" cy="2617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A42761-D4AE-CCCA-667C-1BB135F55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75" y="2557204"/>
            <a:ext cx="4391671" cy="2961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B00869-5FE9-C62D-2BCE-E82BEFA29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83151"/>
            <a:ext cx="3188677" cy="2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E09A4C-D1B7-C10F-3C45-A1B3F8DA59B7}"/>
              </a:ext>
            </a:extLst>
          </p:cNvPr>
          <p:cNvSpPr txBox="1"/>
          <p:nvPr/>
        </p:nvSpPr>
        <p:spPr>
          <a:xfrm>
            <a:off x="1770184" y="110128"/>
            <a:ext cx="8417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занимается специалист по фотонике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BF2E4B-41FB-54E8-6AA7-5A4603672CC3}"/>
              </a:ext>
            </a:extLst>
          </p:cNvPr>
          <p:cNvSpPr txBox="1"/>
          <p:nvPr/>
        </p:nvSpPr>
        <p:spPr>
          <a:xfrm>
            <a:off x="378069" y="756459"/>
            <a:ext cx="5401408" cy="604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оптических систем: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оптических систем и устройств в соответствии с требованиями конкретных проектов или задач. Это может включать выбор оптических элементов, определение параметров системы, моделирование и анализ оптических характеристик.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и разработка новых материалов: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оптических материалов и компонентов, разработка новых материалов с желаемыми оптическими свойствами, таких как прозрачность, рефракция, дисперсия и другие.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лазерных систем: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 оптимизация лазерных систем для различных применений, включая научные исследования, медицинские процедуры, коммуникации, </a:t>
            </a:r>
            <a:r>
              <a:rPr lang="ru-RU" sz="16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материалообработку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 другие области.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 и тестирование: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испытаний и тестирования оптических систем и устройств для проверки их производительности, точности и надежности.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2088A7-09C3-7217-4D95-B9B9CCDF8785}"/>
              </a:ext>
            </a:extLst>
          </p:cNvPr>
          <p:cNvSpPr txBox="1"/>
          <p:nvPr/>
        </p:nvSpPr>
        <p:spPr>
          <a:xfrm>
            <a:off x="5591907" y="756459"/>
            <a:ext cx="5401408" cy="548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фотонных кристаллов и световодов: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 оптимизация фотонных кристаллов, световодов и других оптических элементов для передачи и управления светом в оптических системах.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 моделирование оптических явлений: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компьютерных программ и математических методов для анализа и моделирования оптических явлений, таких как преломление, дифракция, рассеяние и другие.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 применение датчиков: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оптических датчиков для измерения различных параметров, таких как температура, давление, расстояние, состав вещества и другие.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 научных исследованиях и проектах: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 научных исследованиях, проектах и экспериментах в области оптики, фотоники и смежных областях науки и 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1713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54FE48-AC1F-5520-8980-64828177329F}"/>
              </a:ext>
            </a:extLst>
          </p:cNvPr>
          <p:cNvSpPr txBox="1"/>
          <p:nvPr/>
        </p:nvSpPr>
        <p:spPr>
          <a:xfrm>
            <a:off x="1770184" y="110128"/>
            <a:ext cx="8417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работают специалисты по фотонике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0648A-0412-AFB9-F09B-34F24521C4F5}"/>
              </a:ext>
            </a:extLst>
          </p:cNvPr>
          <p:cNvSpPr txBox="1"/>
          <p:nvPr/>
        </p:nvSpPr>
        <p:spPr>
          <a:xfrm>
            <a:off x="225670" y="756459"/>
            <a:ext cx="11966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по фотонике могут работать в различных отраслях и сферах деятельности, где требуются знания и навыки в области оптики, лазерной техники и связанных с ними технологий.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0587F-77D4-E4F6-953D-9767DFD6C79B}"/>
              </a:ext>
            </a:extLst>
          </p:cNvPr>
          <p:cNvSpPr txBox="1"/>
          <p:nvPr/>
        </p:nvSpPr>
        <p:spPr>
          <a:xfrm>
            <a:off x="106975" y="1402790"/>
            <a:ext cx="6101860" cy="5197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и исследовательские институты: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 университетах, лабораториях и исследовательских центрах, где ведутся фундаментальные и прикладные исследования в области оптики, лазерной техники, фотоники и смежных областях.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компании и стартапы: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компаниях, занимающихся разработкой и производством оптических и лазерных систем, световодов, оптических компонентов, фотонных устройств и других продуктов и технологий в области фотоники.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учреждения: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больницах, клиниках, медицинских центрах и фармацевтических компаниях, где применяются оптические методы и технологии для диагностики, лечения и медицинских исследований.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Коммуникационные компании: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компаниях, занимающихся разработкой и эксплуатацией оптических сетей связи, в том числе оптоволоконных коммуникаций и других видов оптической связи.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B2BD86-DA69-A147-6D29-06FA85AD1E37}"/>
              </a:ext>
            </a:extLst>
          </p:cNvPr>
          <p:cNvSpPr txBox="1"/>
          <p:nvPr/>
        </p:nvSpPr>
        <p:spPr>
          <a:xfrm>
            <a:off x="6090140" y="1334013"/>
            <a:ext cx="6101860" cy="548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Авиационная и космическая промышленность: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компаниях, занимающихся разработкой и производством оптических систем и приборов для использования в аэрокосмических приложениях, таких как навигация, обзор и дистанционное зондирование Земли.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Электроника и полупроводниковая промышленность: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компаниях, производящих оптические компоненты и устройства для использования в электронике, светотехнике, дисплеях, сенсорах и других устройствах.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Энергетические компании: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компаниях, занимающихся разработкой и применением оптических технологий для производства энергии, включая солнечные батареи, фотонные кристаллы и другие альтернативные источники энергии.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учреждения: </a:t>
            </a:r>
            <a:r>
              <a:rPr lang="ru-RU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университетах, колледжах и технических школах, где специалисты по фотонике могут работать как преподаватели, исследователи и наставники для будущих поколений специалистов в этой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355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1822FA-CE24-37BF-90CF-FDCB8C394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D7F04-6F75-99AD-A419-DCDD175731A4}"/>
              </a:ext>
            </a:extLst>
          </p:cNvPr>
          <p:cNvSpPr txBox="1"/>
          <p:nvPr/>
        </p:nvSpPr>
        <p:spPr>
          <a:xfrm>
            <a:off x="-109904" y="856236"/>
            <a:ext cx="58659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effectLst/>
                <a:latin typeface="-apple-system"/>
              </a:rPr>
              <a:t>Если тебе интересны инновации и работа на стыке физики, инженерии и IT, эта профессия может стать отличным выбором</a:t>
            </a:r>
            <a:r>
              <a:rPr lang="en-US" sz="4000" b="1" i="0" dirty="0">
                <a:effectLst/>
                <a:latin typeface="-apple-system"/>
              </a:rPr>
              <a:t>!</a:t>
            </a:r>
            <a:r>
              <a:rPr lang="ru-RU" sz="4000" b="1" i="0" dirty="0">
                <a:effectLst/>
                <a:latin typeface="-apple-system"/>
              </a:rPr>
              <a:t> </a:t>
            </a:r>
            <a:endParaRPr lang="ru-RU" sz="4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9B797D-2081-6AFC-F9C1-58A32D344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78" y="445477"/>
            <a:ext cx="4387781" cy="23035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8DD9554-9577-F071-45B6-43CCA4493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6" y="3429000"/>
            <a:ext cx="4290647" cy="32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206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Bezus</dc:creator>
  <cp:lastModifiedBy>Елена</cp:lastModifiedBy>
  <cp:revision>17</cp:revision>
  <dcterms:created xsi:type="dcterms:W3CDTF">2025-10-13T12:45:42Z</dcterms:created>
  <dcterms:modified xsi:type="dcterms:W3CDTF">2025-10-13T18:39:18Z</dcterms:modified>
</cp:coreProperties>
</file>